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0" r:id="rId3"/>
    <p:sldId id="333" r:id="rId4"/>
    <p:sldId id="334" r:id="rId5"/>
    <p:sldId id="318" r:id="rId6"/>
    <p:sldId id="330" r:id="rId7"/>
    <p:sldId id="266" r:id="rId8"/>
    <p:sldId id="336" r:id="rId9"/>
    <p:sldId id="277" r:id="rId10"/>
    <p:sldId id="335" r:id="rId11"/>
    <p:sldId id="338" r:id="rId12"/>
    <p:sldId id="324" r:id="rId13"/>
    <p:sldId id="337" r:id="rId14"/>
    <p:sldId id="278" r:id="rId15"/>
    <p:sldId id="339" r:id="rId16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66953" autoAdjust="0"/>
  </p:normalViewPr>
  <p:slideViewPr>
    <p:cSldViewPr snapToGrid="0">
      <p:cViewPr varScale="1">
        <p:scale>
          <a:sx n="77" d="100"/>
          <a:sy n="77" d="100"/>
        </p:scale>
        <p:origin x="2790" y="96"/>
      </p:cViewPr>
      <p:guideLst/>
    </p:cSldViewPr>
  </p:slideViewPr>
  <p:outlineViewPr>
    <p:cViewPr>
      <p:scale>
        <a:sx n="33" d="100"/>
        <a:sy n="33" d="100"/>
      </p:scale>
      <p:origin x="0" y="-1906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6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70" y="3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5F48581-B200-4EE1-938F-48A43E5E578E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2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70" y="8772672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95B641C-B474-410B-9043-43ED02D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55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70" y="3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06FD6F8-27F9-4E70-B65E-C3CA00577A14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4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2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0" y="8772672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4771054-AF2F-468A-B4A3-2E79219C6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28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229" indent="-231229"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71054-AF2F-468A-B4A3-2E79219C60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280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71054-AF2F-468A-B4A3-2E79219C60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14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+mj-lt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301B2-C052-43C8-B0A4-EC37000544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369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71054-AF2F-468A-B4A3-2E79219C60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13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E53DDC-5207-47BB-8310-217F0A1AE04A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5495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12888" y="58261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3110" y="3900313"/>
            <a:ext cx="6349988" cy="5153342"/>
          </a:xfrm>
        </p:spPr>
        <p:txBody>
          <a:bodyPr/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8AEB-1916-44C2-80AB-ECBC386D4F99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Olweus Bullying Prevention Program, U.S.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67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77F20D-C2A5-46A0-A005-83B5DD91BF0C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135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2733" indent="-222733">
              <a:buFont typeface="+mj-lt"/>
              <a:buAutoNum type="arabicPeriod"/>
            </a:pPr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77F20D-C2A5-46A0-A005-83B5DD91BF0C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3492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229" indent="-231229">
              <a:buFont typeface="+mj-lt"/>
              <a:buAutoNum type="arabicPeriod"/>
            </a:pPr>
            <a:r>
              <a:rPr lang="en-US" b="1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771054-AF2F-468A-B4A3-2E79219C60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709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71054-AF2F-468A-B4A3-2E79219C60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30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A17EAD-A21E-45F4-97FF-03AAA45C4CCB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4288" y="727075"/>
            <a:ext cx="4846637" cy="3635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667" y="4606817"/>
            <a:ext cx="5930087" cy="4364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348" tIns="48175" rIns="96348" bIns="48175"/>
          <a:lstStyle/>
          <a:p>
            <a:pPr marL="231229" indent="-231229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1199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71054-AF2F-468A-B4A3-2E79219C60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37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4F9828-26A2-41D5-AF86-286C581B8142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4288" y="727075"/>
            <a:ext cx="4846637" cy="3635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667" y="4606817"/>
            <a:ext cx="5930087" cy="4364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348" tIns="48175" rIns="96348" bIns="48175"/>
          <a:lstStyle/>
          <a:p>
            <a:pPr marL="0" indent="0">
              <a:buFontTx/>
              <a:buNone/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47059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18343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68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52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43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15087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22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4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61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205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398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469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111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ndrea.Fallick@sascorp.org" TargetMode="Externa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952" y="1156447"/>
            <a:ext cx="7355541" cy="2138082"/>
          </a:xfrm>
        </p:spPr>
        <p:txBody>
          <a:bodyPr/>
          <a:lstStyle/>
          <a:p>
            <a:r>
              <a:rPr lang="en-US" sz="4800" dirty="0" smtClean="0">
                <a:solidFill>
                  <a:srgbClr val="7030A0"/>
                </a:solidFill>
              </a:rPr>
              <a:t>Teen Bullying Pre-COVID and Now</a:t>
            </a:r>
            <a:br>
              <a:rPr lang="en-US" sz="4800" dirty="0" smtClean="0">
                <a:solidFill>
                  <a:srgbClr val="7030A0"/>
                </a:solidFill>
              </a:rPr>
            </a:br>
            <a:r>
              <a:rPr lang="en-US" sz="2800" dirty="0" smtClean="0">
                <a:solidFill>
                  <a:srgbClr val="7030A0"/>
                </a:solidFill>
              </a:rPr>
              <a:t>Tuesday Talks about Teens</a:t>
            </a:r>
            <a:br>
              <a:rPr lang="en-US" sz="2800" dirty="0" smtClean="0">
                <a:solidFill>
                  <a:srgbClr val="7030A0"/>
                </a:solidFill>
              </a:rPr>
            </a:br>
            <a:r>
              <a:rPr lang="en-US" sz="2800" dirty="0" smtClean="0">
                <a:solidFill>
                  <a:srgbClr val="7030A0"/>
                </a:solidFill>
              </a:rPr>
              <a:t>June 30, 2020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2" descr="Gallery Kids Being &lt;strong&gt;Bullied&lt;/strong&gt; At Schoo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35" y="4029984"/>
            <a:ext cx="2745833" cy="20191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6882" y="4491316"/>
            <a:ext cx="3748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7030A0"/>
                </a:solidFill>
              </a:rPr>
              <a:t>Andrea Fallick, LCSW, CASAC, CPP</a:t>
            </a:r>
          </a:p>
          <a:p>
            <a:pPr algn="ctr"/>
            <a:r>
              <a:rPr lang="en-US" sz="1600" b="1" dirty="0" smtClean="0">
                <a:solidFill>
                  <a:srgbClr val="7030A0"/>
                </a:solidFill>
              </a:rPr>
              <a:t>Certified Trainer  &amp; Consultant</a:t>
            </a:r>
          </a:p>
          <a:p>
            <a:pPr algn="ctr"/>
            <a:r>
              <a:rPr lang="en-US" sz="1600" b="1" dirty="0" err="1" smtClean="0">
                <a:solidFill>
                  <a:srgbClr val="7030A0"/>
                </a:solidFill>
              </a:rPr>
              <a:t>Olweus</a:t>
            </a:r>
            <a:r>
              <a:rPr lang="en-US" sz="1600" b="1" dirty="0" smtClean="0">
                <a:solidFill>
                  <a:srgbClr val="7030A0"/>
                </a:solidFill>
              </a:rPr>
              <a:t> Bullying Prevention Program</a:t>
            </a:r>
          </a:p>
          <a:p>
            <a:pPr algn="ctr"/>
            <a:r>
              <a:rPr lang="en-US" sz="1600" b="1" dirty="0" smtClean="0">
                <a:solidFill>
                  <a:srgbClr val="7030A0"/>
                </a:solidFill>
              </a:rPr>
              <a:t>Director, School Based Services</a:t>
            </a:r>
          </a:p>
          <a:p>
            <a:pPr algn="ctr"/>
            <a:r>
              <a:rPr lang="en-US" sz="1600" b="1" dirty="0" smtClean="0">
                <a:solidFill>
                  <a:srgbClr val="7030A0"/>
                </a:solidFill>
              </a:rPr>
              <a:t>Student Assistance Services </a:t>
            </a:r>
          </a:p>
        </p:txBody>
      </p:sp>
    </p:spTree>
    <p:extLst>
      <p:ext uri="{BB962C8B-B14F-4D97-AF65-F5344CB8AC3E}">
        <p14:creationId xmlns:p14="http://schemas.microsoft.com/office/powerpoint/2010/main" val="363566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85145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Teens Bullying Others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04730"/>
            <a:ext cx="7969526" cy="516834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B</a:t>
            </a:r>
            <a:r>
              <a:rPr lang="en-US" sz="3600" b="1" dirty="0" smtClean="0">
                <a:solidFill>
                  <a:srgbClr val="7030A0"/>
                </a:solidFill>
              </a:rPr>
              <a:t>ullying others associated with:</a:t>
            </a:r>
          </a:p>
          <a:p>
            <a:r>
              <a:rPr lang="en-US" altLang="en-US" sz="2400" b="1" dirty="0" smtClean="0">
                <a:solidFill>
                  <a:srgbClr val="7030A0"/>
                </a:solidFill>
              </a:rPr>
              <a:t>Get </a:t>
            </a:r>
            <a:r>
              <a:rPr lang="en-US" altLang="en-US" sz="2400" b="1" dirty="0">
                <a:solidFill>
                  <a:srgbClr val="7030A0"/>
                </a:solidFill>
              </a:rPr>
              <a:t>into frequent </a:t>
            </a:r>
            <a:r>
              <a:rPr lang="en-US" altLang="en-US" sz="2400" b="1" dirty="0" smtClean="0">
                <a:solidFill>
                  <a:srgbClr val="7030A0"/>
                </a:solidFill>
              </a:rPr>
              <a:t>fights</a:t>
            </a:r>
          </a:p>
          <a:p>
            <a:r>
              <a:rPr lang="en-US" altLang="en-US" sz="2400" b="1" dirty="0" smtClean="0">
                <a:solidFill>
                  <a:srgbClr val="7030A0"/>
                </a:solidFill>
              </a:rPr>
              <a:t>Be </a:t>
            </a:r>
            <a:r>
              <a:rPr lang="en-US" altLang="en-US" sz="2400" b="1" dirty="0">
                <a:solidFill>
                  <a:srgbClr val="7030A0"/>
                </a:solidFill>
              </a:rPr>
              <a:t>injured in a </a:t>
            </a:r>
            <a:r>
              <a:rPr lang="en-US" altLang="en-US" sz="2400" b="1" dirty="0" smtClean="0">
                <a:solidFill>
                  <a:srgbClr val="7030A0"/>
                </a:solidFill>
              </a:rPr>
              <a:t>fight</a:t>
            </a:r>
          </a:p>
          <a:p>
            <a:r>
              <a:rPr lang="en-US" altLang="en-US" sz="2400" b="1" dirty="0" smtClean="0">
                <a:solidFill>
                  <a:srgbClr val="7030A0"/>
                </a:solidFill>
              </a:rPr>
              <a:t>Steal</a:t>
            </a:r>
            <a:r>
              <a:rPr lang="en-US" altLang="en-US" sz="2400" b="1" dirty="0">
                <a:solidFill>
                  <a:srgbClr val="7030A0"/>
                </a:solidFill>
              </a:rPr>
              <a:t>, vandalize </a:t>
            </a:r>
            <a:r>
              <a:rPr lang="en-US" altLang="en-US" sz="2400" b="1" dirty="0" smtClean="0">
                <a:solidFill>
                  <a:srgbClr val="7030A0"/>
                </a:solidFill>
              </a:rPr>
              <a:t>property</a:t>
            </a:r>
          </a:p>
          <a:p>
            <a:r>
              <a:rPr lang="en-US" altLang="en-US" sz="2400" b="1" dirty="0" smtClean="0">
                <a:solidFill>
                  <a:srgbClr val="7030A0"/>
                </a:solidFill>
              </a:rPr>
              <a:t>Drink </a:t>
            </a:r>
            <a:r>
              <a:rPr lang="en-US" altLang="en-US" sz="2400" b="1" dirty="0">
                <a:solidFill>
                  <a:srgbClr val="7030A0"/>
                </a:solidFill>
              </a:rPr>
              <a:t>alcohol, </a:t>
            </a:r>
            <a:r>
              <a:rPr lang="en-US" altLang="en-US" sz="2400" b="1" dirty="0" smtClean="0">
                <a:solidFill>
                  <a:srgbClr val="7030A0"/>
                </a:solidFill>
              </a:rPr>
              <a:t>smoke</a:t>
            </a:r>
          </a:p>
          <a:p>
            <a:r>
              <a:rPr lang="en-US" altLang="en-US" sz="2400" b="1" dirty="0" smtClean="0">
                <a:solidFill>
                  <a:srgbClr val="7030A0"/>
                </a:solidFill>
              </a:rPr>
              <a:t>Be </a:t>
            </a:r>
            <a:r>
              <a:rPr lang="en-US" altLang="en-US" sz="2400" b="1" dirty="0">
                <a:solidFill>
                  <a:srgbClr val="7030A0"/>
                </a:solidFill>
              </a:rPr>
              <a:t>truant, drop out of </a:t>
            </a:r>
            <a:r>
              <a:rPr lang="en-US" altLang="en-US" sz="2400" b="1" dirty="0" smtClean="0">
                <a:solidFill>
                  <a:srgbClr val="7030A0"/>
                </a:solidFill>
              </a:rPr>
              <a:t>school</a:t>
            </a:r>
          </a:p>
          <a:p>
            <a:r>
              <a:rPr lang="en-US" altLang="en-US" sz="2400" b="1" dirty="0" smtClean="0">
                <a:solidFill>
                  <a:srgbClr val="7030A0"/>
                </a:solidFill>
              </a:rPr>
              <a:t>Report </a:t>
            </a:r>
            <a:r>
              <a:rPr lang="en-US" altLang="en-US" sz="2400" b="1" dirty="0">
                <a:solidFill>
                  <a:srgbClr val="7030A0"/>
                </a:solidFill>
              </a:rPr>
              <a:t>poorer academic </a:t>
            </a:r>
            <a:r>
              <a:rPr lang="en-US" altLang="en-US" sz="2400" b="1" dirty="0" smtClean="0">
                <a:solidFill>
                  <a:srgbClr val="7030A0"/>
                </a:solidFill>
              </a:rPr>
              <a:t>achievement</a:t>
            </a:r>
          </a:p>
          <a:p>
            <a:pPr marL="0" indent="0">
              <a:buNone/>
            </a:pPr>
            <a:endParaRPr lang="en-US" altLang="en-US" sz="2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2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When You Find Out Your Teen is Bullying Others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352261"/>
            <a:ext cx="7200900" cy="3581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Take it Seriously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Have a conversation and talk out the situation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Role play tough situations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Self Reflection</a:t>
            </a:r>
          </a:p>
          <a:p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2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510481"/>
            <a:ext cx="7498557" cy="8343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50" b="1" dirty="0">
                <a:solidFill>
                  <a:srgbClr val="7030A0"/>
                </a:solidFill>
              </a:rPr>
              <a:t>ABC </a:t>
            </a:r>
            <a:r>
              <a:rPr lang="en-US" sz="4050" b="1" dirty="0" smtClean="0">
                <a:solidFill>
                  <a:srgbClr val="7030A0"/>
                </a:solidFill>
              </a:rPr>
              <a:t>PLEASE</a:t>
            </a:r>
            <a:br>
              <a:rPr lang="en-US" sz="4050" b="1" dirty="0" smtClean="0">
                <a:solidFill>
                  <a:srgbClr val="7030A0"/>
                </a:solidFill>
              </a:rPr>
            </a:b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319" y="1152939"/>
            <a:ext cx="8268969" cy="5562449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en-US" sz="2400" b="1" dirty="0" smtClean="0">
                <a:solidFill>
                  <a:srgbClr val="7030A0"/>
                </a:solidFill>
              </a:rPr>
              <a:t>ccumulate </a:t>
            </a:r>
            <a:r>
              <a:rPr lang="en-US" sz="2400" b="1" dirty="0">
                <a:solidFill>
                  <a:srgbClr val="7030A0"/>
                </a:solidFill>
              </a:rPr>
              <a:t>Positive Experiences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</a:rPr>
              <a:t>Short Term: Do pleasant things that are possible now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</a:rPr>
              <a:t>Long Term: Make changes so positive things will happen more offer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b="1" dirty="0"/>
              <a:t>uild Mastery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</a:rPr>
              <a:t>Do things that make you feel competent and effective to counter act helplessness and hopelessness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C</a:t>
            </a:r>
            <a:r>
              <a:rPr lang="en-US" sz="2400" b="1" dirty="0" smtClean="0">
                <a:solidFill>
                  <a:srgbClr val="7030A0"/>
                </a:solidFill>
              </a:rPr>
              <a:t>ope </a:t>
            </a:r>
            <a:r>
              <a:rPr lang="en-US" sz="2400" b="1" dirty="0">
                <a:solidFill>
                  <a:srgbClr val="7030A0"/>
                </a:solidFill>
              </a:rPr>
              <a:t>Ahead of Time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</a:rPr>
              <a:t>Rehearse a plan ahead of time so you are prepared to cope skillfully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36124" y="1276848"/>
            <a:ext cx="628649" cy="575765"/>
          </a:xfrm>
        </p:spPr>
        <p:txBody>
          <a:bodyPr/>
          <a:lstStyle/>
          <a:p>
            <a:pPr defTabSz="685800"/>
            <a:fld id="{C0CE413D-9BBD-4390-9804-9F583BCFB221}" type="slidenum">
              <a:rPr lang="en-US">
                <a:solidFill>
                  <a:prstClr val="white"/>
                </a:solidFill>
                <a:latin typeface="Century Gothic" panose="020B0502020202020204"/>
              </a:rPr>
              <a:pPr defTabSz="685800"/>
              <a:t>12</a:t>
            </a:fld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255" y="1404355"/>
            <a:ext cx="1175033" cy="651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365" y="3889425"/>
            <a:ext cx="1072166" cy="8681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079" y="5258856"/>
            <a:ext cx="1931834" cy="99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71" y="119270"/>
            <a:ext cx="8627164" cy="1139687"/>
          </a:xfrm>
        </p:spPr>
        <p:txBody>
          <a:bodyPr>
            <a:normAutofit/>
          </a:bodyPr>
          <a:lstStyle/>
          <a:p>
            <a:pPr algn="ctr"/>
            <a:r>
              <a:rPr lang="en-US" sz="3600" b="1" cap="all" dirty="0" smtClean="0">
                <a:solidFill>
                  <a:srgbClr val="7030A0"/>
                </a:solidFill>
              </a:rPr>
              <a:t>Safety Tips for Teens to Prevent and Stop  </a:t>
            </a:r>
            <a:r>
              <a:rPr lang="en-US" sz="3600" b="1" cap="all" dirty="0">
                <a:solidFill>
                  <a:srgbClr val="7030A0"/>
                </a:solidFill>
              </a:rPr>
              <a:t>CYBERBULLYING</a:t>
            </a:r>
            <a:r>
              <a:rPr lang="en-US" sz="3600" cap="all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096" y="1417983"/>
            <a:ext cx="8560904" cy="530086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Don’t </a:t>
            </a:r>
            <a:r>
              <a:rPr lang="en-US" sz="2400" b="1" dirty="0">
                <a:solidFill>
                  <a:srgbClr val="7030A0"/>
                </a:solidFill>
              </a:rPr>
              <a:t>share your passwords with </a:t>
            </a:r>
            <a:r>
              <a:rPr lang="en-US" sz="2400" b="1" dirty="0" smtClean="0">
                <a:solidFill>
                  <a:srgbClr val="7030A0"/>
                </a:solidFill>
              </a:rPr>
              <a:t>anyone</a:t>
            </a:r>
            <a:r>
              <a:rPr lang="en-US" sz="2400" b="1" dirty="0">
                <a:solidFill>
                  <a:srgbClr val="7030A0"/>
                </a:solidFill>
              </a:rPr>
              <a:t> 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Don't respond </a:t>
            </a:r>
            <a:r>
              <a:rPr lang="en-US" sz="2400" b="1" dirty="0" smtClean="0">
                <a:solidFill>
                  <a:srgbClr val="7030A0"/>
                </a:solidFill>
              </a:rPr>
              <a:t>to any hurtful messages or posts</a:t>
            </a:r>
            <a:r>
              <a:rPr lang="en-US" sz="2400" b="1" dirty="0">
                <a:solidFill>
                  <a:srgbClr val="7030A0"/>
                </a:solidFill>
              </a:rPr>
              <a:t> 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Don't </a:t>
            </a:r>
            <a:r>
              <a:rPr lang="en-US" sz="2400" b="1" dirty="0" smtClean="0">
                <a:solidFill>
                  <a:srgbClr val="7030A0"/>
                </a:solidFill>
              </a:rPr>
              <a:t>forwarding </a:t>
            </a:r>
            <a:r>
              <a:rPr lang="en-US" sz="2400" b="1" dirty="0">
                <a:solidFill>
                  <a:srgbClr val="7030A0"/>
                </a:solidFill>
              </a:rPr>
              <a:t>any </a:t>
            </a:r>
            <a:r>
              <a:rPr lang="en-US" sz="2400" b="1" dirty="0" smtClean="0">
                <a:solidFill>
                  <a:srgbClr val="7030A0"/>
                </a:solidFill>
              </a:rPr>
              <a:t> hurtful messages</a:t>
            </a:r>
            <a:r>
              <a:rPr lang="en-US" sz="2400" b="1" dirty="0">
                <a:solidFill>
                  <a:srgbClr val="7030A0"/>
                </a:solidFill>
              </a:rPr>
              <a:t> 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Save, screenshot and print out all the messages as proof of cyberbullying. 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Talk to a friend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If </a:t>
            </a:r>
            <a:r>
              <a:rPr lang="en-US" sz="2400" b="1" dirty="0">
                <a:solidFill>
                  <a:srgbClr val="7030A0"/>
                </a:solidFill>
              </a:rPr>
              <a:t>you are being bullied, tell a trusted adult immediately to get help. 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Use the account and privacy settings  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Pause before you post.  </a:t>
            </a:r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522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kke tenk på en isbjørn. Problemet med begrepene høyre og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134" y="2360367"/>
            <a:ext cx="5536296" cy="3125908"/>
          </a:xfrm>
          <a:prstGeom prst="rect">
            <a:avLst/>
          </a:prstGeom>
        </p:spPr>
      </p:pic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0794" y="671286"/>
            <a:ext cx="7240977" cy="5782099"/>
          </a:xfrm>
        </p:spPr>
        <p:txBody>
          <a:bodyPr>
            <a:noAutofit/>
          </a:bodyPr>
          <a:lstStyle/>
          <a:p>
            <a:pPr algn="ctr"/>
            <a:r>
              <a:rPr lang="en-US" altLang="en-US" sz="4000" b="1" dirty="0">
                <a:solidFill>
                  <a:srgbClr val="7030A0"/>
                </a:solidFill>
              </a:rPr>
              <a:t>“The world breaks everyone, </a:t>
            </a:r>
            <a:r>
              <a:rPr lang="en-US" altLang="en-US" sz="4000" b="1" dirty="0" smtClean="0">
                <a:solidFill>
                  <a:srgbClr val="7030A0"/>
                </a:solidFill>
              </a:rPr>
              <a:t/>
            </a:r>
            <a:br>
              <a:rPr lang="en-US" altLang="en-US" sz="4000" b="1" dirty="0" smtClean="0">
                <a:solidFill>
                  <a:srgbClr val="7030A0"/>
                </a:solidFill>
              </a:rPr>
            </a:br>
            <a:r>
              <a:rPr lang="en-US" altLang="en-US" sz="4000" b="1" dirty="0" smtClean="0">
                <a:solidFill>
                  <a:srgbClr val="7030A0"/>
                </a:solidFill>
              </a:rPr>
              <a:t>and </a:t>
            </a:r>
            <a:r>
              <a:rPr lang="en-US" altLang="en-US" sz="4000" b="1" dirty="0">
                <a:solidFill>
                  <a:srgbClr val="7030A0"/>
                </a:solidFill>
              </a:rPr>
              <a:t>afterward some are strong at the </a:t>
            </a:r>
            <a:r>
              <a:rPr lang="en-US" altLang="en-US" sz="4000" b="1" dirty="0" smtClean="0">
                <a:solidFill>
                  <a:srgbClr val="7030A0"/>
                </a:solidFill>
              </a:rPr>
              <a:t>broken places”</a:t>
            </a:r>
            <a:br>
              <a:rPr lang="en-US" altLang="en-US" sz="4000" b="1" dirty="0" smtClean="0">
                <a:solidFill>
                  <a:srgbClr val="7030A0"/>
                </a:solidFill>
              </a:rPr>
            </a:br>
            <a:r>
              <a:rPr lang="en-US" altLang="en-US" sz="4000" b="1" dirty="0" smtClean="0">
                <a:solidFill>
                  <a:srgbClr val="7030A0"/>
                </a:solidFill>
              </a:rPr>
              <a:t/>
            </a:r>
            <a:br>
              <a:rPr lang="en-US" altLang="en-US" sz="4000" b="1" dirty="0" smtClean="0">
                <a:solidFill>
                  <a:srgbClr val="7030A0"/>
                </a:solidFill>
              </a:rPr>
            </a:br>
            <a:r>
              <a:rPr lang="en-US" altLang="en-US" sz="4000" b="1" dirty="0">
                <a:solidFill>
                  <a:srgbClr val="7030A0"/>
                </a:solidFill>
              </a:rPr>
              <a:t/>
            </a:r>
            <a:br>
              <a:rPr lang="en-US" altLang="en-US" sz="4000" b="1" dirty="0">
                <a:solidFill>
                  <a:srgbClr val="7030A0"/>
                </a:solidFill>
              </a:rPr>
            </a:br>
            <a:r>
              <a:rPr lang="en-US" altLang="en-US" sz="4000" b="1" dirty="0" smtClean="0">
                <a:solidFill>
                  <a:srgbClr val="7030A0"/>
                </a:solidFill>
              </a:rPr>
              <a:t/>
            </a:r>
            <a:br>
              <a:rPr lang="en-US" altLang="en-US" sz="4000" b="1" dirty="0" smtClean="0">
                <a:solidFill>
                  <a:srgbClr val="7030A0"/>
                </a:solidFill>
              </a:rPr>
            </a:br>
            <a:r>
              <a:rPr lang="en-US" altLang="en-US" sz="4000" b="1" dirty="0">
                <a:solidFill>
                  <a:srgbClr val="7030A0"/>
                </a:solidFill>
              </a:rPr>
              <a:t/>
            </a:r>
            <a:br>
              <a:rPr lang="en-US" altLang="en-US" sz="4000" b="1" dirty="0">
                <a:solidFill>
                  <a:srgbClr val="7030A0"/>
                </a:solidFill>
              </a:rPr>
            </a:br>
            <a:r>
              <a:rPr lang="en-US" altLang="en-US" sz="4000" b="1" dirty="0">
                <a:solidFill>
                  <a:srgbClr val="7030A0"/>
                </a:solidFill>
              </a:rPr>
              <a:t/>
            </a:r>
            <a:br>
              <a:rPr lang="en-US" altLang="en-US" sz="4000" b="1" dirty="0">
                <a:solidFill>
                  <a:srgbClr val="7030A0"/>
                </a:solidFill>
              </a:rPr>
            </a:br>
            <a:r>
              <a:rPr lang="en-US" altLang="en-US" sz="4000" b="1" dirty="0" smtClean="0">
                <a:solidFill>
                  <a:srgbClr val="7030A0"/>
                </a:solidFill>
              </a:rPr>
              <a:t/>
            </a:r>
            <a:br>
              <a:rPr lang="en-US" altLang="en-US" sz="4000" b="1" dirty="0" smtClean="0">
                <a:solidFill>
                  <a:srgbClr val="7030A0"/>
                </a:solidFill>
              </a:rPr>
            </a:br>
            <a:r>
              <a:rPr lang="en-US" altLang="en-US" sz="40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4000" i="1" dirty="0" smtClean="0">
                <a:solidFill>
                  <a:srgbClr val="7030A0"/>
                </a:solidFill>
              </a:rPr>
              <a:t>Ernest </a:t>
            </a:r>
            <a:r>
              <a:rPr lang="en-US" altLang="en-US" sz="4000" i="1" dirty="0">
                <a:solidFill>
                  <a:srgbClr val="7030A0"/>
                </a:solidFill>
              </a:rPr>
              <a:t>Hemmingway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1D33-F24E-4BD1-A9EF-C1C62E3719A8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50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2765"/>
            <a:ext cx="7200900" cy="6493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</a:t>
            </a:r>
            <a:r>
              <a:rPr lang="en-US" b="1" dirty="0" smtClean="0">
                <a:solidFill>
                  <a:srgbClr val="7030A0"/>
                </a:solidFill>
              </a:rPr>
              <a:t>Resources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339" y="649357"/>
            <a:ext cx="8428383" cy="620864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Stopbullying.gov</a:t>
            </a:r>
            <a:endParaRPr lang="en-US" sz="2400" b="1" dirty="0">
              <a:solidFill>
                <a:srgbClr val="7030A0"/>
              </a:solidFill>
            </a:endParaRPr>
          </a:p>
          <a:p>
            <a:pPr marL="0" indent="0">
              <a:buFontTx/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Cyberbullying Research Center</a:t>
            </a:r>
          </a:p>
          <a:p>
            <a:pPr marL="0" indent="0">
              <a:buFontTx/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Common Sense Media</a:t>
            </a:r>
            <a:endParaRPr lang="en-US" sz="2400" b="1" dirty="0">
              <a:solidFill>
                <a:srgbClr val="7030A0"/>
              </a:solidFill>
            </a:endParaRPr>
          </a:p>
          <a:p>
            <a:pPr marL="0" indent="0">
              <a:buFontTx/>
              <a:buNone/>
            </a:pPr>
            <a:r>
              <a:rPr lang="en-US" sz="2400" b="1" dirty="0">
                <a:solidFill>
                  <a:srgbClr val="7030A0"/>
                </a:solidFill>
              </a:rPr>
              <a:t>Child Mind </a:t>
            </a:r>
            <a:r>
              <a:rPr lang="en-US" sz="2400" b="1" dirty="0" smtClean="0">
                <a:solidFill>
                  <a:srgbClr val="7030A0"/>
                </a:solidFill>
              </a:rPr>
              <a:t>Institute</a:t>
            </a:r>
          </a:p>
          <a:p>
            <a:pPr marL="0" indent="0">
              <a:buFontTx/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Connect Safety</a:t>
            </a:r>
          </a:p>
          <a:p>
            <a:pPr marL="0" indent="0">
              <a:buFontTx/>
              <a:buNone/>
            </a:pPr>
            <a:r>
              <a:rPr lang="en-US" sz="2400" b="1" dirty="0" err="1" smtClean="0">
                <a:solidFill>
                  <a:srgbClr val="7030A0"/>
                </a:solidFill>
              </a:rPr>
              <a:t>Olweus</a:t>
            </a:r>
            <a:r>
              <a:rPr lang="en-US" sz="2400" b="1" dirty="0" smtClean="0">
                <a:solidFill>
                  <a:srgbClr val="7030A0"/>
                </a:solidFill>
              </a:rPr>
              <a:t> Bullying Prevention Program, Clemson University</a:t>
            </a:r>
          </a:p>
          <a:p>
            <a:pPr marL="0" indent="0">
              <a:buFontTx/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GLSEN</a:t>
            </a:r>
          </a:p>
          <a:p>
            <a:pPr marL="0" indent="0">
              <a:buFontTx/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Center for Disease Control, YRBS, 2017</a:t>
            </a:r>
            <a:endParaRPr lang="en-US" sz="2400" b="1" dirty="0">
              <a:solidFill>
                <a:srgbClr val="7030A0"/>
              </a:solidFill>
            </a:endParaRPr>
          </a:p>
        </p:txBody>
      </p:sp>
      <p:pic>
        <p:nvPicPr>
          <p:cNvPr id="4" name="Picture 3" descr="The 50 great &lt;strong&gt;books&lt;/strong&gt; on educ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87" y="1176718"/>
            <a:ext cx="1643270" cy="1778518"/>
          </a:xfrm>
          <a:prstGeom prst="rect">
            <a:avLst/>
          </a:prstGeom>
        </p:spPr>
      </p:pic>
      <p:pic>
        <p:nvPicPr>
          <p:cNvPr id="5" name="Picture 4" descr="HTTPS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052" y="4134680"/>
            <a:ext cx="2364566" cy="1927363"/>
          </a:xfrm>
          <a:prstGeom prst="rect">
            <a:avLst/>
          </a:prstGeom>
        </p:spPr>
      </p:pic>
      <p:pic>
        <p:nvPicPr>
          <p:cNvPr id="6" name="Picture 5" descr="Wiley H. Bates High &lt;strong&gt;School&lt;/strong&gt; - Wiki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17" y="5010150"/>
            <a:ext cx="2286000" cy="1714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32934" y="5669481"/>
            <a:ext cx="34781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Andrea Fallick, LCSW, CASAC, </a:t>
            </a:r>
            <a:r>
              <a:rPr lang="en-US" b="1" dirty="0" smtClean="0">
                <a:solidFill>
                  <a:srgbClr val="7030A0"/>
                </a:solidFill>
              </a:rPr>
              <a:t>CPP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hlinkClick r:id="rId5"/>
              </a:rPr>
              <a:t>Andrea.Fallick@sascorp.org</a:t>
            </a:r>
            <a:endParaRPr lang="en-US" b="1" dirty="0" smtClean="0">
              <a:solidFill>
                <a:srgbClr val="7030A0"/>
              </a:solidFill>
            </a:endParaRP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914-332-1300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7684649" y="6186277"/>
            <a:ext cx="1197219" cy="303461"/>
          </a:xfrm>
        </p:spPr>
        <p:txBody>
          <a:bodyPr/>
          <a:lstStyle/>
          <a:p>
            <a:fld id="{6706762C-3133-4327-B950-B6D2ECA240D6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20038" y="250213"/>
            <a:ext cx="8087863" cy="93678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2100" b="0" i="0" u="none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>
                <a:solidFill>
                  <a:srgbClr val="7030A0"/>
                </a:solidFill>
              </a:rPr>
              <a:t>Center for Disease Control Definition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0038" y="1458499"/>
            <a:ext cx="8523962" cy="5399501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AutoNum type="arabicPeriod"/>
            </a:pPr>
            <a:r>
              <a:rPr lang="en-US" altLang="en-US" sz="2700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Involves an </a:t>
            </a:r>
            <a:r>
              <a:rPr lang="en-US" altLang="en-US" sz="27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intentional</a:t>
            </a:r>
            <a:r>
              <a:rPr lang="en-US" altLang="en-US" sz="2700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 aggressive behavior</a:t>
            </a:r>
          </a:p>
          <a:p>
            <a:pPr marL="342900" indent="-342900">
              <a:buFontTx/>
              <a:buAutoNum type="arabicPeriod"/>
            </a:pPr>
            <a:r>
              <a:rPr lang="en-US" altLang="en-US" sz="2700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Typically involves a pattern of behavior repeated over time, </a:t>
            </a:r>
            <a:r>
              <a:rPr lang="en-US" altLang="en-US" sz="27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or has the potential to be repeated</a:t>
            </a:r>
          </a:p>
          <a:p>
            <a:pPr marL="342900" indent="-342900">
              <a:buFontTx/>
              <a:buAutoNum type="arabicPeriod"/>
            </a:pPr>
            <a:r>
              <a:rPr lang="en-US" altLang="en-US" sz="2700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Involves an imbalance of power or strength, </a:t>
            </a:r>
            <a:r>
              <a:rPr lang="en-US" altLang="en-US" sz="27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that may or may not be </a:t>
            </a:r>
            <a:r>
              <a:rPr lang="en-US" altLang="en-US" sz="27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observable</a:t>
            </a:r>
          </a:p>
          <a:p>
            <a:pPr marL="342900" indent="-342900">
              <a:buFontTx/>
              <a:buAutoNum type="arabicPeriod"/>
            </a:pPr>
            <a:r>
              <a:rPr lang="en-US" altLang="en-US" sz="2700" b="1" dirty="0" smtClean="0">
                <a:solidFill>
                  <a:srgbClr val="7030A0"/>
                </a:solidFill>
                <a:ea typeface="ＭＳ Ｐゴシック" panose="020B0600070205080204" pitchFamily="34" charset="-128"/>
              </a:rPr>
              <a:t>The target </a:t>
            </a:r>
            <a:r>
              <a:rPr lang="en-US" altLang="en-US" sz="27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believes/feels</a:t>
            </a:r>
            <a:r>
              <a:rPr lang="en-US" altLang="en-US" sz="2700" b="1" dirty="0" smtClean="0">
                <a:solidFill>
                  <a:srgbClr val="7030A0"/>
                </a:solidFill>
                <a:ea typeface="ＭＳ Ｐゴシック" panose="020B0600070205080204" pitchFamily="34" charset="-128"/>
              </a:rPr>
              <a:t> they cannot defend themselves</a:t>
            </a:r>
          </a:p>
          <a:p>
            <a:pPr marL="342900" indent="-342900">
              <a:buFontTx/>
              <a:buAutoNum type="arabicPeriod"/>
            </a:pPr>
            <a:endParaRPr lang="en-US" altLang="en-US" sz="2700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" name="Picture 1" descr="The Schoolyard Free Stock Photo - Public Domain Pictur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310" y="4429004"/>
            <a:ext cx="1409177" cy="1299442"/>
          </a:xfrm>
          <a:prstGeom prst="rect">
            <a:avLst/>
          </a:prstGeom>
        </p:spPr>
      </p:pic>
      <p:pic>
        <p:nvPicPr>
          <p:cNvPr id="3" name="Picture 2" descr="Find a Little Silver Lining: So This is what &lt;strong&gt;Bullying&lt;/strong&gt; is Lik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12" y="4361153"/>
            <a:ext cx="2245290" cy="1240073"/>
          </a:xfrm>
          <a:prstGeom prst="rect">
            <a:avLst/>
          </a:prstGeom>
        </p:spPr>
      </p:pic>
      <p:pic>
        <p:nvPicPr>
          <p:cNvPr id="5" name="Picture 4" descr="itclassroom207 - IT Classroom 207 - Computer Applications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955" y="5643245"/>
            <a:ext cx="1133475" cy="751562"/>
          </a:xfrm>
          <a:prstGeom prst="rect">
            <a:avLst/>
          </a:prstGeom>
        </p:spPr>
      </p:pic>
      <p:pic>
        <p:nvPicPr>
          <p:cNvPr id="7" name="Picture 6" descr="File:&lt;strong&gt;Bullying&lt;/strong&gt; Físico.JPG - Wikimedia Common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208" y="4338054"/>
            <a:ext cx="1277660" cy="1211894"/>
          </a:xfrm>
          <a:prstGeom prst="rect">
            <a:avLst/>
          </a:prstGeom>
        </p:spPr>
      </p:pic>
      <p:pic>
        <p:nvPicPr>
          <p:cNvPr id="8" name="Picture 7" descr="[IT열쇳말] 스냅챗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683" y="4385328"/>
            <a:ext cx="1510752" cy="1067122"/>
          </a:xfrm>
          <a:prstGeom prst="rect">
            <a:avLst/>
          </a:prstGeom>
        </p:spPr>
      </p:pic>
      <p:pic>
        <p:nvPicPr>
          <p:cNvPr id="9" name="Picture 8" descr="TENDENCIAS CULTURALES QUE YA ESTÁN AQUÍ (2015) | CARMΣMIX ..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842" y="4339801"/>
            <a:ext cx="1219381" cy="10991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00151" y="5600858"/>
            <a:ext cx="14303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7030A0"/>
                </a:solidFill>
              </a:rPr>
              <a:t>Verbal Bullying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37187" y="5771129"/>
            <a:ext cx="11082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7030A0"/>
                </a:solidFill>
              </a:rPr>
              <a:t>Relational Bullying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0283" y="5677585"/>
            <a:ext cx="13057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7030A0"/>
                </a:solidFill>
              </a:rPr>
              <a:t>Cyberbullying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08949" y="5543114"/>
            <a:ext cx="15533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7030A0"/>
                </a:solidFill>
              </a:rPr>
              <a:t>Physical Bullying</a:t>
            </a:r>
          </a:p>
        </p:txBody>
      </p:sp>
    </p:spTree>
    <p:extLst>
      <p:ext uri="{BB962C8B-B14F-4D97-AF65-F5344CB8AC3E}">
        <p14:creationId xmlns:p14="http://schemas.microsoft.com/office/powerpoint/2010/main" val="11244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 bwMode="auto">
          <a:xfrm>
            <a:off x="935038" y="266608"/>
            <a:ext cx="7886700" cy="605262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altLang="en-US" sz="3200" b="1" dirty="0" smtClean="0">
                <a:solidFill>
                  <a:srgbClr val="7030A0"/>
                </a:solidFill>
              </a:rPr>
              <a:t>The Link Between Substance Use and Bullying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25" y="649358"/>
            <a:ext cx="8574157" cy="620864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smtClean="0">
                <a:solidFill>
                  <a:srgbClr val="7030A0"/>
                </a:solidFill>
              </a:rPr>
              <a:t>Bullied in school/on School Property.</a:t>
            </a:r>
            <a:endParaRPr lang="en-US" sz="2600" b="1" dirty="0">
              <a:solidFill>
                <a:srgbClr val="7030A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b="1" dirty="0" smtClean="0">
                <a:solidFill>
                  <a:srgbClr val="7030A0"/>
                </a:solidFill>
              </a:rPr>
              <a:t>35.2</a:t>
            </a:r>
            <a:r>
              <a:rPr lang="en-US" sz="2300" b="1" dirty="0">
                <a:solidFill>
                  <a:srgbClr val="7030A0"/>
                </a:solidFill>
              </a:rPr>
              <a:t>% </a:t>
            </a:r>
            <a:r>
              <a:rPr lang="en-US" sz="2300" b="1" dirty="0" smtClean="0">
                <a:solidFill>
                  <a:srgbClr val="7030A0"/>
                </a:solidFill>
              </a:rPr>
              <a:t>who reported being bullied on </a:t>
            </a:r>
            <a:r>
              <a:rPr lang="en-US" sz="2300" b="1" dirty="0">
                <a:solidFill>
                  <a:srgbClr val="7030A0"/>
                </a:solidFill>
              </a:rPr>
              <a:t>school property </a:t>
            </a:r>
            <a:r>
              <a:rPr lang="en-US" sz="2300" b="1" dirty="0" smtClean="0">
                <a:solidFill>
                  <a:srgbClr val="7030A0"/>
                </a:solidFill>
              </a:rPr>
              <a:t> report current alcohol use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b="1" dirty="0" smtClean="0">
                <a:solidFill>
                  <a:srgbClr val="7030A0"/>
                </a:solidFill>
              </a:rPr>
              <a:t>24.8</a:t>
            </a:r>
            <a:r>
              <a:rPr lang="en-US" sz="2300" b="1" dirty="0">
                <a:solidFill>
                  <a:srgbClr val="7030A0"/>
                </a:solidFill>
              </a:rPr>
              <a:t>% who </a:t>
            </a:r>
            <a:r>
              <a:rPr lang="en-US" sz="2300" b="1" dirty="0" smtClean="0">
                <a:solidFill>
                  <a:srgbClr val="7030A0"/>
                </a:solidFill>
              </a:rPr>
              <a:t>DO NOT report being  </a:t>
            </a:r>
            <a:r>
              <a:rPr lang="en-US" sz="2300" b="1" dirty="0">
                <a:solidFill>
                  <a:srgbClr val="7030A0"/>
                </a:solidFill>
              </a:rPr>
              <a:t>bullied on school property </a:t>
            </a:r>
            <a:r>
              <a:rPr lang="en-US" sz="2300" b="1" dirty="0" smtClean="0">
                <a:solidFill>
                  <a:srgbClr val="7030A0"/>
                </a:solidFill>
              </a:rPr>
              <a:t>report current alcohol use</a:t>
            </a:r>
            <a:endParaRPr lang="en-US" sz="2300" b="1" dirty="0">
              <a:solidFill>
                <a:srgbClr val="7030A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b="1" dirty="0" smtClean="0">
                <a:solidFill>
                  <a:srgbClr val="7030A0"/>
                </a:solidFill>
              </a:rPr>
              <a:t>24.0</a:t>
            </a:r>
            <a:r>
              <a:rPr lang="en-US" sz="2300" b="1" dirty="0">
                <a:solidFill>
                  <a:srgbClr val="7030A0"/>
                </a:solidFill>
              </a:rPr>
              <a:t>% were bullied on school property </a:t>
            </a:r>
            <a:r>
              <a:rPr lang="en-US" sz="2300" b="1" dirty="0" smtClean="0">
                <a:solidFill>
                  <a:srgbClr val="7030A0"/>
                </a:solidFill>
              </a:rPr>
              <a:t>report current marijuana use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b="1" dirty="0" smtClean="0">
                <a:solidFill>
                  <a:srgbClr val="7030A0"/>
                </a:solidFill>
              </a:rPr>
              <a:t>18.7</a:t>
            </a:r>
            <a:r>
              <a:rPr lang="en-US" sz="2300" b="1" dirty="0">
                <a:solidFill>
                  <a:srgbClr val="7030A0"/>
                </a:solidFill>
              </a:rPr>
              <a:t>% </a:t>
            </a:r>
            <a:r>
              <a:rPr lang="en-US" sz="2300" b="1" dirty="0" smtClean="0">
                <a:solidFill>
                  <a:srgbClr val="7030A0"/>
                </a:solidFill>
              </a:rPr>
              <a:t>who DO NOT report being bullied on </a:t>
            </a:r>
            <a:r>
              <a:rPr lang="en-US" sz="2300" b="1" dirty="0">
                <a:solidFill>
                  <a:srgbClr val="7030A0"/>
                </a:solidFill>
              </a:rPr>
              <a:t>school </a:t>
            </a:r>
            <a:r>
              <a:rPr lang="en-US" sz="2300" b="1" dirty="0" smtClean="0">
                <a:solidFill>
                  <a:srgbClr val="7030A0"/>
                </a:solidFill>
              </a:rPr>
              <a:t>property report current marijuana use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b="1" dirty="0" smtClean="0">
                <a:solidFill>
                  <a:srgbClr val="7030A0"/>
                </a:solidFill>
              </a:rPr>
              <a:t>NYS 21% of students report being bullied in school</a:t>
            </a:r>
            <a:endParaRPr lang="en-US" sz="2300" b="1" dirty="0">
              <a:solidFill>
                <a:srgbClr val="7030A0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smtClean="0">
                <a:solidFill>
                  <a:srgbClr val="7030A0"/>
                </a:solidFill>
              </a:rPr>
              <a:t>Electronic</a:t>
            </a:r>
            <a:r>
              <a:rPr lang="en-US" sz="2600" b="1" dirty="0">
                <a:solidFill>
                  <a:srgbClr val="7030A0"/>
                </a:solidFill>
              </a:rPr>
              <a:t> Bullying and Current Marijuana Use: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b="1" dirty="0" smtClean="0">
                <a:solidFill>
                  <a:srgbClr val="7030A0"/>
                </a:solidFill>
              </a:rPr>
              <a:t>41% of students who report being electronically bullied report alcohol use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b="1" dirty="0" smtClean="0">
                <a:solidFill>
                  <a:srgbClr val="7030A0"/>
                </a:solidFill>
              </a:rPr>
              <a:t>24% of students who DO NOT report being electronically bullied report alcohol use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b="1" dirty="0" smtClean="0">
                <a:solidFill>
                  <a:srgbClr val="7030A0"/>
                </a:solidFill>
              </a:rPr>
              <a:t>28.6</a:t>
            </a:r>
            <a:r>
              <a:rPr lang="en-US" sz="2300" b="1" dirty="0">
                <a:solidFill>
                  <a:srgbClr val="7030A0"/>
                </a:solidFill>
              </a:rPr>
              <a:t>% of students who report </a:t>
            </a:r>
            <a:r>
              <a:rPr lang="en-US" sz="2300" b="1" dirty="0" smtClean="0">
                <a:solidFill>
                  <a:srgbClr val="7030A0"/>
                </a:solidFill>
              </a:rPr>
              <a:t>being electronically bullied </a:t>
            </a:r>
            <a:r>
              <a:rPr lang="en-US" sz="2300" b="1" dirty="0">
                <a:solidFill>
                  <a:srgbClr val="7030A0"/>
                </a:solidFill>
              </a:rPr>
              <a:t>report current marijuana use 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b="1" dirty="0">
                <a:solidFill>
                  <a:srgbClr val="7030A0"/>
                </a:solidFill>
              </a:rPr>
              <a:t>15.7% of students who DO NOT report electronic bullying report current marijuana use  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b="1" dirty="0">
                <a:solidFill>
                  <a:srgbClr val="7030A0"/>
                </a:solidFill>
              </a:rPr>
              <a:t> </a:t>
            </a:r>
            <a:r>
              <a:rPr lang="en-US" sz="2300" b="1" dirty="0" smtClean="0">
                <a:solidFill>
                  <a:srgbClr val="7030A0"/>
                </a:solidFill>
              </a:rPr>
              <a:t>NYS, 17.6 % </a:t>
            </a:r>
            <a:r>
              <a:rPr lang="en-US" sz="2300" b="1" dirty="0">
                <a:solidFill>
                  <a:srgbClr val="7030A0"/>
                </a:solidFill>
              </a:rPr>
              <a:t>of students had been electronically bullied (counting being bullied through texting, Instagram, Facebook, or other social media) during the 12 months before the survey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300" b="1" dirty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buClr>
                <a:srgbClr val="00FFCC"/>
              </a:buClr>
              <a:defRPr/>
            </a:pP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7EDD0-1546-402C-8320-4A6C7AF6149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12225" y="6453386"/>
            <a:ext cx="4723241" cy="404614"/>
          </a:xfrm>
        </p:spPr>
        <p:txBody>
          <a:bodyPr/>
          <a:lstStyle/>
          <a:p>
            <a:pPr>
              <a:defRPr/>
            </a:pPr>
            <a:endParaRPr lang="en-US" b="1" dirty="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sz="1050" b="1" dirty="0" smtClean="0">
                <a:solidFill>
                  <a:srgbClr val="7030A0"/>
                </a:solidFill>
              </a:rPr>
              <a:t>Centers </a:t>
            </a:r>
            <a:r>
              <a:rPr lang="en-US" sz="1050" b="1" dirty="0">
                <a:solidFill>
                  <a:srgbClr val="7030A0"/>
                </a:solidFill>
              </a:rPr>
              <a:t>for Disease Control Youth Risk Behavior Survey 2018 HS students, NYS</a:t>
            </a:r>
          </a:p>
          <a:p>
            <a:pPr>
              <a:defRPr/>
            </a:pPr>
            <a:r>
              <a:rPr lang="en-US" dirty="0" smtClean="0"/>
              <a:t>
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306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48856"/>
            <a:ext cx="7200900" cy="9888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Bullying and Depression: The Research  Connection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137684"/>
            <a:ext cx="7200900" cy="5720317"/>
          </a:xfrm>
        </p:spPr>
        <p:txBody>
          <a:bodyPr>
            <a:normAutofit/>
          </a:bodyPr>
          <a:lstStyle/>
          <a:p>
            <a:pPr>
              <a:buSzPct val="90000"/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7030A0"/>
                </a:solidFill>
              </a:rPr>
              <a:t>Learned Helplessness</a:t>
            </a:r>
          </a:p>
          <a:p>
            <a:pPr>
              <a:buSzPct val="90000"/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7030A0"/>
                </a:solidFill>
              </a:rPr>
              <a:t>Lack of Control</a:t>
            </a:r>
          </a:p>
          <a:p>
            <a:pPr>
              <a:buSzPct val="90000"/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7030A0"/>
                </a:solidFill>
              </a:rPr>
              <a:t>Hopelessness</a:t>
            </a:r>
          </a:p>
          <a:p>
            <a:pPr>
              <a:buSzPct val="90000"/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7030A0"/>
                </a:solidFill>
              </a:rPr>
              <a:t>Helpless/perception of control</a:t>
            </a:r>
          </a:p>
          <a:p>
            <a:pPr>
              <a:buSzPct val="90000"/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7030A0"/>
                </a:solidFill>
              </a:rPr>
              <a:t>Wounded Self Concept</a:t>
            </a:r>
          </a:p>
          <a:p>
            <a:pPr>
              <a:buSzPct val="90000"/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7030A0"/>
                </a:solidFill>
              </a:rPr>
              <a:t>Exposure to violence in the home</a:t>
            </a:r>
          </a:p>
          <a:p>
            <a:pPr>
              <a:buSzPct val="90000"/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7030A0"/>
                </a:solidFill>
              </a:rPr>
              <a:t>Higher levels of substance use</a:t>
            </a:r>
          </a:p>
          <a:p>
            <a:pPr marL="18288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 marL="18288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Centers </a:t>
            </a:r>
            <a:r>
              <a:rPr lang="en-US" sz="1400" b="1" dirty="0">
                <a:solidFill>
                  <a:srgbClr val="FF0000"/>
                </a:solidFill>
              </a:rPr>
              <a:t>for Disease Control Youth Risk Behavior Survey 2017 </a:t>
            </a:r>
            <a:r>
              <a:rPr lang="en-US" sz="1400" b="1" dirty="0" smtClean="0">
                <a:solidFill>
                  <a:srgbClr val="FF0000"/>
                </a:solidFill>
              </a:rPr>
              <a:t>HS </a:t>
            </a:r>
            <a:r>
              <a:rPr lang="en-US" sz="1400" b="1" dirty="0">
                <a:solidFill>
                  <a:srgbClr val="FF0000"/>
                </a:solidFill>
              </a:rPr>
              <a:t>students, NYS.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FF0000"/>
                </a:solidFill>
              </a:rPr>
              <a:t>57.8</a:t>
            </a:r>
            <a:r>
              <a:rPr lang="en-US" sz="1400" b="1" dirty="0">
                <a:solidFill>
                  <a:srgbClr val="FF0000"/>
                </a:solidFill>
              </a:rPr>
              <a:t>% </a:t>
            </a:r>
            <a:r>
              <a:rPr lang="en-US" sz="1400" b="1" dirty="0" smtClean="0">
                <a:solidFill>
                  <a:srgbClr val="FF0000"/>
                </a:solidFill>
              </a:rPr>
              <a:t>of students who report being bullied in school report being sad or hopeless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FF0000"/>
                </a:solidFill>
              </a:rPr>
              <a:t>25.2</a:t>
            </a:r>
            <a:r>
              <a:rPr lang="en-US" sz="1400" b="1" dirty="0">
                <a:solidFill>
                  <a:srgbClr val="FF0000"/>
                </a:solidFill>
              </a:rPr>
              <a:t>% who </a:t>
            </a:r>
            <a:r>
              <a:rPr lang="en-US" sz="1400" b="1" dirty="0" smtClean="0">
                <a:solidFill>
                  <a:srgbClr val="FF0000"/>
                </a:solidFill>
              </a:rPr>
              <a:t>DO NOT report being bullied in school report being sad or hopeless</a:t>
            </a:r>
            <a:endParaRPr lang="en-US" sz="1400" b="1" dirty="0">
              <a:solidFill>
                <a:srgbClr val="FF0000"/>
              </a:solidFill>
            </a:endParaRPr>
          </a:p>
          <a:p>
            <a:pPr marL="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§"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marL="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FF0000"/>
                </a:solidFill>
              </a:rPr>
              <a:t>56.6</a:t>
            </a:r>
            <a:r>
              <a:rPr lang="en-US" sz="1400" b="1" dirty="0">
                <a:solidFill>
                  <a:srgbClr val="FF0000"/>
                </a:solidFill>
              </a:rPr>
              <a:t>% of students who report </a:t>
            </a:r>
            <a:r>
              <a:rPr lang="en-US" sz="1400" b="1" dirty="0" smtClean="0">
                <a:solidFill>
                  <a:srgbClr val="FF0000"/>
                </a:solidFill>
              </a:rPr>
              <a:t>being electronically bullied report being sad or hopeless</a:t>
            </a:r>
          </a:p>
          <a:p>
            <a:pPr marL="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§"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marL="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FF0000"/>
                </a:solidFill>
              </a:rPr>
              <a:t>24.7% </a:t>
            </a:r>
            <a:r>
              <a:rPr lang="en-US" sz="1400" b="1" dirty="0">
                <a:solidFill>
                  <a:srgbClr val="FF0000"/>
                </a:solidFill>
              </a:rPr>
              <a:t>who DO NOT report </a:t>
            </a:r>
            <a:r>
              <a:rPr lang="en-US" sz="1400" b="1" dirty="0" smtClean="0">
                <a:solidFill>
                  <a:srgbClr val="FF0000"/>
                </a:solidFill>
              </a:rPr>
              <a:t>being electronically bullied report being sad or hopeless</a:t>
            </a:r>
          </a:p>
          <a:p>
            <a:pPr marL="468630" lvl="0" indent="-2857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§"/>
            </a:pPr>
            <a:endParaRPr lang="en-US" sz="1400" b="1" dirty="0">
              <a:solidFill>
                <a:srgbClr val="FF0000"/>
              </a:solidFill>
            </a:endParaRPr>
          </a:p>
          <a:p>
            <a:pPr marL="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9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fld id="{FAA7EDD0-1546-402C-8320-4A6C7AF6149F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395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0009"/>
            <a:ext cx="8046720" cy="93005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What is the Association between Being a Victim of Bully and </a:t>
            </a:r>
            <a:r>
              <a:rPr lang="en-US" sz="3200" b="1" dirty="0" smtClean="0">
                <a:solidFill>
                  <a:srgbClr val="7030A0"/>
                </a:solidFill>
              </a:rPr>
              <a:t>Anxiety</a:t>
            </a:r>
            <a:r>
              <a:rPr lang="en-US" sz="32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49" y="1388882"/>
            <a:ext cx="7750419" cy="5292473"/>
          </a:xfrm>
        </p:spPr>
        <p:txBody>
          <a:bodyPr>
            <a:noAutofit/>
          </a:bodyPr>
          <a:lstStyle/>
          <a:p>
            <a:pPr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US" sz="1000" b="1" i="1" dirty="0">
              <a:solidFill>
                <a:srgbClr val="7030A0"/>
              </a:solidFill>
            </a:endParaRPr>
          </a:p>
          <a:p>
            <a:pPr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030A0"/>
                </a:solidFill>
              </a:rPr>
              <a:t>There </a:t>
            </a:r>
            <a:r>
              <a:rPr lang="en-US" sz="2400" b="1" dirty="0">
                <a:solidFill>
                  <a:srgbClr val="7030A0"/>
                </a:solidFill>
              </a:rPr>
              <a:t>is compelling evidence that anxiety is an outcome of being a target of bullying </a:t>
            </a:r>
            <a:r>
              <a:rPr lang="en-US" sz="1400" b="1" dirty="0">
                <a:solidFill>
                  <a:srgbClr val="7030A0"/>
                </a:solidFill>
              </a:rPr>
              <a:t>(</a:t>
            </a:r>
            <a:r>
              <a:rPr lang="en-US" sz="1400" b="1" i="1" dirty="0">
                <a:solidFill>
                  <a:srgbClr val="7030A0"/>
                </a:solidFill>
              </a:rPr>
              <a:t>Wolke, D, Copeland W.E. 2013)</a:t>
            </a:r>
            <a:r>
              <a:rPr lang="en-US" sz="1400" dirty="0">
                <a:solidFill>
                  <a:srgbClr val="7030A0"/>
                </a:solidFill>
              </a:rPr>
              <a:t> </a:t>
            </a:r>
            <a:endParaRPr lang="en-US" sz="1400" dirty="0" smtClean="0">
              <a:solidFill>
                <a:srgbClr val="7030A0"/>
              </a:solidFill>
            </a:endParaRPr>
          </a:p>
          <a:p>
            <a:pPr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US" sz="100" dirty="0">
              <a:solidFill>
                <a:srgbClr val="7030A0"/>
              </a:solidFill>
            </a:endParaRPr>
          </a:p>
          <a:p>
            <a:pPr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7030A0"/>
              </a:solidFill>
            </a:endParaRPr>
          </a:p>
          <a:p>
            <a:pPr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030A0"/>
                </a:solidFill>
              </a:rPr>
              <a:t>Victims displayed </a:t>
            </a:r>
            <a:r>
              <a:rPr lang="en-US" sz="2400" b="1" dirty="0">
                <a:solidFill>
                  <a:srgbClr val="7030A0"/>
                </a:solidFill>
              </a:rPr>
              <a:t>higher levels of social anxiety than students who were not involved in bullying/cyberbullying. </a:t>
            </a:r>
            <a:r>
              <a:rPr lang="en-US" sz="1400" b="1" dirty="0">
                <a:solidFill>
                  <a:srgbClr val="7030A0"/>
                </a:solidFill>
              </a:rPr>
              <a:t>(Coelho &amp; </a:t>
            </a:r>
            <a:r>
              <a:rPr lang="en-US" sz="1400" b="1" dirty="0" err="1">
                <a:solidFill>
                  <a:srgbClr val="7030A0"/>
                </a:solidFill>
              </a:rPr>
              <a:t>Romao</a:t>
            </a:r>
            <a:r>
              <a:rPr lang="en-US" sz="1400" b="1" dirty="0">
                <a:solidFill>
                  <a:srgbClr val="7030A0"/>
                </a:solidFill>
              </a:rPr>
              <a:t>, 2018)</a:t>
            </a:r>
            <a:endParaRPr lang="en-US" sz="1400" b="1" i="1" dirty="0">
              <a:solidFill>
                <a:srgbClr val="7030A0"/>
              </a:solidFill>
            </a:endParaRPr>
          </a:p>
          <a:p>
            <a:pPr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46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128588"/>
            <a:ext cx="8443912" cy="1371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Could There Be a Rise in Cyberbullying since COVID-19?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1" y="1329977"/>
            <a:ext cx="83153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7030A0"/>
                </a:solidFill>
              </a:rPr>
              <a:t>Reasons why there may be increased risks of cyberbullying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7030A0"/>
                </a:solidFill>
              </a:rPr>
              <a:t>To think there would not be any cyberbullying would be unrealistic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7030A0"/>
                </a:solidFill>
              </a:rPr>
              <a:t>Without </a:t>
            </a:r>
            <a:r>
              <a:rPr lang="en-US" sz="3600" b="1" dirty="0">
                <a:solidFill>
                  <a:srgbClr val="7030A0"/>
                </a:solidFill>
              </a:rPr>
              <a:t>data we cannot say for 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4" name="Picture 3" descr="&lt;strong&gt;Covid-19&lt;/strong&gt;: The world’s unprecedented experiment | GroundU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74" y="5380382"/>
            <a:ext cx="3922643" cy="147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1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idx="1"/>
          </p:nvPr>
        </p:nvSpPr>
        <p:spPr>
          <a:xfrm>
            <a:off x="582186" y="1730887"/>
            <a:ext cx="8210122" cy="5120082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7030A0"/>
                </a:solidFill>
              </a:rPr>
              <a:t>Don’t </a:t>
            </a:r>
            <a:r>
              <a:rPr lang="en-US" altLang="en-US" sz="2400" b="1" dirty="0">
                <a:solidFill>
                  <a:srgbClr val="7030A0"/>
                </a:solidFill>
              </a:rPr>
              <a:t>recognize it as bullying</a:t>
            </a:r>
          </a:p>
          <a:p>
            <a:pPr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7030A0"/>
                </a:solidFill>
              </a:rPr>
              <a:t>Don’t want to appear weak</a:t>
            </a:r>
          </a:p>
          <a:p>
            <a:pPr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7030A0"/>
                </a:solidFill>
              </a:rPr>
              <a:t>Fear retaliation/Fear bullying will get worse</a:t>
            </a:r>
          </a:p>
          <a:p>
            <a:pPr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7030A0"/>
                </a:solidFill>
              </a:rPr>
              <a:t>Don’t know how to talk about it</a:t>
            </a:r>
          </a:p>
          <a:p>
            <a:pPr lvl="7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altLang="en-US" sz="2400" b="1" i="0" dirty="0">
                <a:solidFill>
                  <a:srgbClr val="7030A0"/>
                </a:solidFill>
              </a:rPr>
              <a:t>Think adults won’t understand or won’t do anything</a:t>
            </a:r>
          </a:p>
          <a:p>
            <a:pPr lvl="7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altLang="en-US" sz="2400" b="1" i="0" dirty="0">
                <a:solidFill>
                  <a:srgbClr val="7030A0"/>
                </a:solidFill>
              </a:rPr>
              <a:t>Think nothing can be done about it</a:t>
            </a:r>
          </a:p>
          <a:p>
            <a:pPr lvl="7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altLang="en-US" sz="2400" b="1" i="0" dirty="0">
                <a:solidFill>
                  <a:srgbClr val="7030A0"/>
                </a:solidFill>
              </a:rPr>
              <a:t>Concern about family’s response</a:t>
            </a:r>
          </a:p>
          <a:p>
            <a:pPr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US" altLang="en-US" sz="2400" b="1" dirty="0">
              <a:solidFill>
                <a:srgbClr val="7030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490A-8468-43C7-8022-1130AF72B0C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685390" y="266768"/>
            <a:ext cx="8106918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 smtClean="0">
                <a:solidFill>
                  <a:srgbClr val="7030A0"/>
                </a:solidFill>
                <a:latin typeface="+mj-lt"/>
              </a:rPr>
              <a:t>Reasons </a:t>
            </a:r>
            <a:r>
              <a:rPr lang="en-US" altLang="en-US" sz="4000" b="1" dirty="0">
                <a:solidFill>
                  <a:srgbClr val="7030A0"/>
                </a:solidFill>
                <a:latin typeface="+mj-lt"/>
              </a:rPr>
              <a:t>Why </a:t>
            </a:r>
            <a:r>
              <a:rPr lang="en-US" altLang="en-US" sz="4000" b="1" dirty="0" smtClean="0">
                <a:solidFill>
                  <a:srgbClr val="7030A0"/>
                </a:solidFill>
                <a:latin typeface="+mj-lt"/>
              </a:rPr>
              <a:t>Teens </a:t>
            </a:r>
            <a:r>
              <a:rPr lang="en-US" altLang="en-US" sz="4000" b="1" dirty="0">
                <a:solidFill>
                  <a:srgbClr val="7030A0"/>
                </a:solidFill>
                <a:latin typeface="+mj-lt"/>
              </a:rPr>
              <a:t>are Reluctant to </a:t>
            </a:r>
            <a:r>
              <a:rPr lang="en-US" altLang="en-US" sz="4000" b="1" dirty="0" smtClean="0">
                <a:solidFill>
                  <a:srgbClr val="7030A0"/>
                </a:solidFill>
                <a:latin typeface="+mj-lt"/>
              </a:rPr>
              <a:t>Acknowledge </a:t>
            </a:r>
            <a:r>
              <a:rPr lang="en-US" altLang="en-US" sz="4000" b="1" dirty="0">
                <a:solidFill>
                  <a:srgbClr val="7030A0"/>
                </a:solidFill>
                <a:latin typeface="+mj-lt"/>
              </a:rPr>
              <a:t>Being Bullied</a:t>
            </a:r>
          </a:p>
        </p:txBody>
      </p:sp>
      <p:pic>
        <p:nvPicPr>
          <p:cNvPr id="2" name="Picture 1" descr="Ms Landis - ho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0" y="3730395"/>
            <a:ext cx="3126955" cy="262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0"/>
            <a:ext cx="7200900" cy="980661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7030A0"/>
                </a:solidFill>
              </a:rPr>
              <a:t>Warning Signs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9113" y="689113"/>
            <a:ext cx="845488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030A0"/>
                </a:solidFill>
                <a:latin typeface="roboto"/>
              </a:rPr>
              <a:t>Increases/decreases </a:t>
            </a:r>
            <a:r>
              <a:rPr lang="en-US" sz="2400" b="1" dirty="0">
                <a:solidFill>
                  <a:srgbClr val="7030A0"/>
                </a:solidFill>
                <a:latin typeface="roboto"/>
              </a:rPr>
              <a:t>in device </a:t>
            </a:r>
            <a:r>
              <a:rPr lang="en-US" sz="2400" b="1" dirty="0" smtClean="0">
                <a:solidFill>
                  <a:srgbClr val="7030A0"/>
                </a:solidFill>
                <a:latin typeface="roboto"/>
              </a:rPr>
              <a:t>use</a:t>
            </a:r>
            <a:endParaRPr lang="en-US" sz="2400" b="1" dirty="0">
              <a:solidFill>
                <a:srgbClr val="7030A0"/>
              </a:solidFill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7030A0"/>
              </a:solidFill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030A0"/>
                </a:solidFill>
                <a:latin typeface="roboto"/>
              </a:rPr>
              <a:t>Emotional </a:t>
            </a:r>
            <a:r>
              <a:rPr lang="en-US" sz="2400" b="1" dirty="0">
                <a:solidFill>
                  <a:srgbClr val="7030A0"/>
                </a:solidFill>
                <a:latin typeface="roboto"/>
              </a:rPr>
              <a:t>responses </a:t>
            </a:r>
            <a:r>
              <a:rPr lang="en-US" sz="2400" b="1" dirty="0" smtClean="0">
                <a:solidFill>
                  <a:srgbClr val="7030A0"/>
                </a:solidFill>
                <a:latin typeface="roboto"/>
              </a:rPr>
              <a:t>while on the </a:t>
            </a:r>
            <a:r>
              <a:rPr lang="en-US" sz="2400" b="1" dirty="0">
                <a:solidFill>
                  <a:srgbClr val="7030A0"/>
                </a:solidFill>
                <a:latin typeface="roboto"/>
              </a:rPr>
              <a:t>device 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7030A0"/>
              </a:solidFill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030A0"/>
                </a:solidFill>
                <a:latin typeface="roboto"/>
              </a:rPr>
              <a:t>Hiding </a:t>
            </a:r>
            <a:r>
              <a:rPr lang="en-US" sz="2400" b="1" dirty="0">
                <a:solidFill>
                  <a:srgbClr val="7030A0"/>
                </a:solidFill>
                <a:latin typeface="roboto"/>
              </a:rPr>
              <a:t>their </a:t>
            </a:r>
            <a:r>
              <a:rPr lang="en-US" sz="2400" b="1" dirty="0" smtClean="0">
                <a:solidFill>
                  <a:srgbClr val="7030A0"/>
                </a:solidFill>
                <a:latin typeface="roboto"/>
              </a:rPr>
              <a:t>screen/device  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roboto"/>
              </a:rPr>
              <a:t>Avoiding </a:t>
            </a:r>
            <a:r>
              <a:rPr lang="en-US" sz="2400" b="1" dirty="0">
                <a:solidFill>
                  <a:srgbClr val="7030A0"/>
                </a:solidFill>
                <a:latin typeface="roboto"/>
              </a:rPr>
              <a:t>discussion  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7030A0"/>
              </a:solidFill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030A0"/>
                </a:solidFill>
                <a:latin typeface="roboto"/>
              </a:rPr>
              <a:t>Social </a:t>
            </a:r>
            <a:r>
              <a:rPr lang="en-US" sz="2400" b="1" dirty="0">
                <a:solidFill>
                  <a:srgbClr val="7030A0"/>
                </a:solidFill>
                <a:latin typeface="roboto"/>
              </a:rPr>
              <a:t>media accounts are shut down or new ones appear 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7030A0"/>
              </a:solidFill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030A0"/>
                </a:solidFill>
                <a:latin typeface="roboto"/>
              </a:rPr>
              <a:t>Avoiding </a:t>
            </a:r>
            <a:r>
              <a:rPr lang="en-US" sz="2400" b="1" dirty="0">
                <a:solidFill>
                  <a:srgbClr val="7030A0"/>
                </a:solidFill>
                <a:latin typeface="roboto"/>
              </a:rPr>
              <a:t>social situations, even those that were enjoyed in the past 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7030A0"/>
              </a:solidFill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030A0"/>
                </a:solidFill>
                <a:latin typeface="roboto"/>
              </a:rPr>
              <a:t>Becoming </a:t>
            </a:r>
            <a:r>
              <a:rPr lang="en-US" sz="2400" b="1" dirty="0">
                <a:solidFill>
                  <a:srgbClr val="7030A0"/>
                </a:solidFill>
                <a:latin typeface="roboto"/>
              </a:rPr>
              <a:t>withdrawn or depressed, or losing interest in people and activities 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/>
            </a:r>
            <a:br>
              <a:rPr lang="en-US" sz="2400" b="1" dirty="0">
                <a:solidFill>
                  <a:srgbClr val="7030A0"/>
                </a:solidFill>
              </a:rPr>
            </a:b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0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845161" y="0"/>
            <a:ext cx="8158162" cy="110491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When You Find Out Your Teen is being Bullied/Cyberbullied</a:t>
            </a:r>
            <a:endParaRPr lang="en-US" altLang="en-US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543339" y="1104914"/>
            <a:ext cx="8600661" cy="55714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7030A0"/>
                </a:solidFill>
              </a:rPr>
              <a:t>Remind your teen NOT to respond to hurtful comments or threats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7030A0"/>
                </a:solidFill>
              </a:rPr>
              <a:t>Do not over or underreact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7030A0"/>
                </a:solidFill>
              </a:rPr>
              <a:t>Get the details/Talk it through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7030A0"/>
                </a:solidFill>
              </a:rPr>
              <a:t>Brainstorm </a:t>
            </a:r>
            <a:r>
              <a:rPr lang="en-US" altLang="en-US" sz="2400" b="1" dirty="0">
                <a:solidFill>
                  <a:srgbClr val="7030A0"/>
                </a:solidFill>
              </a:rPr>
              <a:t>solutions </a:t>
            </a:r>
            <a:r>
              <a:rPr lang="en-US" altLang="en-US" sz="24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2400" b="1" i="1" dirty="0" smtClean="0">
                <a:solidFill>
                  <a:srgbClr val="7030A0"/>
                </a:solidFill>
              </a:rPr>
              <a:t> </a:t>
            </a:r>
            <a:endParaRPr lang="en-US" altLang="en-US" sz="2400" b="1" dirty="0">
              <a:solidFill>
                <a:srgbClr val="7030A0"/>
              </a:solidFill>
            </a:endParaRPr>
          </a:p>
          <a:p>
            <a:pPr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7030A0"/>
                </a:solidFill>
              </a:rPr>
              <a:t>Decrease </a:t>
            </a:r>
            <a:r>
              <a:rPr lang="en-US" altLang="en-US" sz="2400" b="1" dirty="0" smtClean="0">
                <a:solidFill>
                  <a:srgbClr val="7030A0"/>
                </a:solidFill>
              </a:rPr>
              <a:t>teen’s </a:t>
            </a:r>
            <a:r>
              <a:rPr lang="en-US" altLang="en-US" sz="2400" b="1" dirty="0">
                <a:solidFill>
                  <a:srgbClr val="7030A0"/>
                </a:solidFill>
              </a:rPr>
              <a:t>isolation </a:t>
            </a:r>
          </a:p>
          <a:p>
            <a:pPr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7030A0"/>
                </a:solidFill>
              </a:rPr>
              <a:t>Help reduce </a:t>
            </a:r>
            <a:r>
              <a:rPr lang="en-US" altLang="en-US" sz="2400" b="1" dirty="0">
                <a:solidFill>
                  <a:srgbClr val="7030A0"/>
                </a:solidFill>
              </a:rPr>
              <a:t>the pain associated with </a:t>
            </a:r>
            <a:r>
              <a:rPr lang="en-US" altLang="en-US" sz="2400" b="1" dirty="0" smtClean="0">
                <a:solidFill>
                  <a:srgbClr val="7030A0"/>
                </a:solidFill>
              </a:rPr>
              <a:t>victimization</a:t>
            </a:r>
            <a:endParaRPr lang="en-US" altLang="en-US" sz="2400" b="1" dirty="0">
              <a:solidFill>
                <a:srgbClr val="7030A0"/>
              </a:solidFill>
            </a:endParaRPr>
          </a:p>
          <a:p>
            <a:pPr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US" altLang="en-US" sz="2400" b="1" dirty="0">
              <a:solidFill>
                <a:srgbClr val="525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3F42-EAB4-479B-A4A7-F719B3E4284B}" type="slidenum">
              <a:rPr lang="en-US" altLang="en-US"/>
              <a:pPr/>
              <a:t>9</a:t>
            </a:fld>
            <a:endParaRPr lang="en-US" altLang="en-US"/>
          </a:p>
        </p:txBody>
      </p:sp>
      <p:pic>
        <p:nvPicPr>
          <p:cNvPr id="2" name="Picture 1" descr="You say yes…I say no: how parenting style may affect &lt;strong&gt;teens&lt;/strong&gt;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121" y="4678017"/>
            <a:ext cx="2987649" cy="1775369"/>
          </a:xfrm>
          <a:prstGeom prst="rect">
            <a:avLst/>
          </a:prstGeom>
        </p:spPr>
      </p:pic>
      <p:pic>
        <p:nvPicPr>
          <p:cNvPr id="3" name="Picture 2" descr="3 Ways to Talk About Social Justice at Home - Everyday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65" y="4916557"/>
            <a:ext cx="3610092" cy="155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8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5506</TotalTime>
  <Words>695</Words>
  <Application>Microsoft Office PowerPoint</Application>
  <PresentationFormat>On-screen Show (4:3)</PresentationFormat>
  <Paragraphs>160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ＭＳ Ｐゴシック</vt:lpstr>
      <vt:lpstr>Arial</vt:lpstr>
      <vt:lpstr>Calibri</vt:lpstr>
      <vt:lpstr>Century Gothic</vt:lpstr>
      <vt:lpstr>Comic Sans MS</vt:lpstr>
      <vt:lpstr>Franklin Gothic Book</vt:lpstr>
      <vt:lpstr>roboto</vt:lpstr>
      <vt:lpstr>Wingdings</vt:lpstr>
      <vt:lpstr>1_Crop</vt:lpstr>
      <vt:lpstr>Teen Bullying Pre-COVID and Now Tuesday Talks about Teens June 30, 2020</vt:lpstr>
      <vt:lpstr>PowerPoint Presentation</vt:lpstr>
      <vt:lpstr>The Link Between Substance Use and Bullying</vt:lpstr>
      <vt:lpstr>Bullying and Depression: The Research  Connection</vt:lpstr>
      <vt:lpstr>What is the Association between Being a Victim of Bully and Anxiety?</vt:lpstr>
      <vt:lpstr>Could There Be a Rise in Cyberbullying since COVID-19?</vt:lpstr>
      <vt:lpstr>PowerPoint Presentation</vt:lpstr>
      <vt:lpstr>Warning Signs</vt:lpstr>
      <vt:lpstr>When You Find Out Your Teen is being Bullied/Cyberbullied</vt:lpstr>
      <vt:lpstr>Teens Bullying Others</vt:lpstr>
      <vt:lpstr>When You Find Out Your Teen is Bullying Others</vt:lpstr>
      <vt:lpstr>ABC PLEASE </vt:lpstr>
      <vt:lpstr>Safety Tips for Teens to Prevent and Stop  CYBERBULLYING </vt:lpstr>
      <vt:lpstr>“The world breaks everyone,  and afterward some are strong at the broken places”        Ernest Hemmingway</vt:lpstr>
      <vt:lpstr>  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Anxiety &amp; Bullying</dc:title>
  <dc:creator>Andrea</dc:creator>
  <cp:lastModifiedBy>Samson</cp:lastModifiedBy>
  <cp:revision>427</cp:revision>
  <cp:lastPrinted>2019-10-25T13:04:14Z</cp:lastPrinted>
  <dcterms:created xsi:type="dcterms:W3CDTF">2018-06-19T22:22:33Z</dcterms:created>
  <dcterms:modified xsi:type="dcterms:W3CDTF">2020-06-30T19:16:03Z</dcterms:modified>
</cp:coreProperties>
</file>